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74" r:id="rId8"/>
    <p:sldId id="276" r:id="rId9"/>
    <p:sldId id="284" r:id="rId10"/>
    <p:sldId id="283" r:id="rId11"/>
    <p:sldId id="277" r:id="rId12"/>
    <p:sldId id="273" r:id="rId13"/>
    <p:sldId id="279" r:id="rId14"/>
    <p:sldId id="278" r:id="rId15"/>
    <p:sldId id="287" r:id="rId16"/>
    <p:sldId id="281" r:id="rId17"/>
    <p:sldId id="285" r:id="rId18"/>
    <p:sldId id="272" r:id="rId19"/>
    <p:sldId id="286" r:id="rId20"/>
    <p:sldId id="282" r:id="rId21"/>
    <p:sldId id="275" r:id="rId22"/>
    <p:sldId id="290" r:id="rId23"/>
    <p:sldId id="291" r:id="rId24"/>
    <p:sldId id="292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3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cef60b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3ecef60b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26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676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3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512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377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864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763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119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450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555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ac3c09a3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ac3c09a3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3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ec462745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ec462745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ecef60b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ecef60b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ecef60b9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ecef60b9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ecef60b9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ecef60b9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ec4627452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ec4627452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ec4627452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ec4627452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c462745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c462745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fa52f0a4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fa52f0a4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fa52f0a4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fa52f0a4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ec462745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ec462745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3ec4627452_0_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de"/>
              <a:t>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fa52f0a4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fa52f0a4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a52f0a4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a52f0a42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ec4627452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ec4627452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623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578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13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c46274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c462745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75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5663" y="-890"/>
            <a:ext cx="9138300" cy="515220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6DADB"/>
              </a:gs>
            </a:gsLst>
            <a:lin ang="4200927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701448" y="1445895"/>
            <a:ext cx="57411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  <a:defRPr sz="3600" b="0" i="0" u="none" strike="noStrike" cap="none">
                <a:solidFill>
                  <a:srgbClr val="343B4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701448" y="2699313"/>
            <a:ext cx="57411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1701447" y="3286363"/>
            <a:ext cx="37620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B4B"/>
              </a:buClr>
              <a:buSzPts val="1100"/>
              <a:buFont typeface="Lato"/>
              <a:buNone/>
              <a:defRPr sz="3300" b="0" i="0" u="none" strike="noStrike" cap="none">
                <a:solidFill>
                  <a:srgbClr val="343B4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9AD4C"/>
          </p15:clr>
        </p15:guide>
        <p15:guide id="2" pos="288">
          <p15:clr>
            <a:srgbClr val="F9AD4C"/>
          </p15:clr>
        </p15:guide>
        <p15:guide id="3" pos="2880">
          <p15:clr>
            <a:srgbClr val="F9AD4C"/>
          </p15:clr>
        </p15:guide>
        <p15:guide id="4" orient="horz" pos="2894">
          <p15:clr>
            <a:srgbClr val="F9AD4C"/>
          </p15:clr>
        </p15:guide>
        <p15:guide id="5" orient="horz" pos="812">
          <p15:clr>
            <a:srgbClr val="F9AD4C"/>
          </p15:clr>
        </p15:guide>
        <p15:guide id="6" orient="horz" pos="1853">
          <p15:clr>
            <a:srgbClr val="F9AD4C"/>
          </p15:clr>
        </p15:guide>
        <p15:guide id="7" orient="horz" pos="680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40386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4648200" y="1289788"/>
            <a:ext cx="40386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457200" y="477202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B4B"/>
              </a:buClr>
              <a:buSzPts val="1100"/>
              <a:buFont typeface="Lato"/>
              <a:buNone/>
              <a:defRPr sz="3300" b="0" i="0" u="none" strike="noStrike" cap="none">
                <a:solidFill>
                  <a:srgbClr val="343B4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rgbClr val="343B4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rgbClr val="343B4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457200" y="477202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B4B"/>
              </a:buClr>
              <a:buSzPts val="1100"/>
              <a:buFont typeface="Lato"/>
              <a:buNone/>
              <a:defRPr sz="3300" b="0" i="0" u="none" strike="noStrike" cap="none">
                <a:solidFill>
                  <a:srgbClr val="343B4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457200" y="477202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B4B"/>
              </a:buClr>
              <a:buSzPts val="1100"/>
              <a:buFont typeface="Lato"/>
              <a:buNone/>
              <a:defRPr sz="3300" b="0" i="0" u="none" strike="noStrike" cap="none">
                <a:solidFill>
                  <a:srgbClr val="343B4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  <a:defRPr sz="3300" b="0" i="1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  <a:defRPr sz="3300" b="0" i="1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734" y="4413841"/>
            <a:ext cx="604932" cy="612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3"/>
          <p:cNvGrpSpPr/>
          <p:nvPr/>
        </p:nvGrpSpPr>
        <p:grpSpPr>
          <a:xfrm>
            <a:off x="7635524" y="4561022"/>
            <a:ext cx="1560526" cy="318628"/>
            <a:chOff x="10180699" y="6181068"/>
            <a:chExt cx="2080702" cy="424838"/>
          </a:xfrm>
        </p:grpSpPr>
        <p:pic>
          <p:nvPicPr>
            <p:cNvPr id="55" name="Google Shape;55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80699" y="6181068"/>
              <a:ext cx="806576" cy="424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13"/>
            <p:cNvSpPr/>
            <p:nvPr/>
          </p:nvSpPr>
          <p:spPr>
            <a:xfrm>
              <a:off x="11061094" y="6181068"/>
              <a:ext cx="1131000" cy="424800"/>
            </a:xfrm>
            <a:prstGeom prst="rect">
              <a:avLst/>
            </a:prstGeom>
            <a:solidFill>
              <a:srgbClr val="343B4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11061101" y="6254980"/>
              <a:ext cx="120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Lato Black"/>
                <a:buNone/>
              </a:pPr>
              <a:r>
                <a:rPr lang="de" sz="900" b="0" i="0" u="none" strike="noStrike" cap="none">
                  <a:solidFill>
                    <a:schemeClr val="l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ROBOY.ORG</a:t>
              </a:r>
              <a:endParaRPr sz="9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ctrTitle"/>
          </p:nvPr>
        </p:nvSpPr>
        <p:spPr>
          <a:xfrm>
            <a:off x="1443131" y="1445888"/>
            <a:ext cx="61104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de-DE" dirty="0"/>
              <a:t>MODULAR FULL-BODY TRACKING SUITE</a:t>
            </a:r>
            <a:endParaRPr dirty="0"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1"/>
          </p:nvPr>
        </p:nvSpPr>
        <p:spPr>
          <a:xfrm>
            <a:off x="717400" y="2777175"/>
            <a:ext cx="50802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dirty="0"/>
              <a:t>BACHELOR THESIS</a:t>
            </a:r>
            <a:endParaRPr dirty="0"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1443128" y="3296020"/>
            <a:ext cx="37620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254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dirty="0"/>
              <a:t>03.05</a:t>
            </a:r>
            <a:r>
              <a:rPr lang="de" sz="1400" b="0" i="0" u="none" strike="noStrike" cap="none" dirty="0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rPr>
              <a:t>.201</a:t>
            </a:r>
            <a:r>
              <a:rPr lang="de" dirty="0"/>
              <a:t>9</a:t>
            </a:r>
            <a:endParaRPr dirty="0"/>
          </a:p>
          <a:p>
            <a:pPr marL="2540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de-DE" dirty="0"/>
          </a:p>
          <a:p>
            <a:pPr marL="2540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dirty="0"/>
              <a:t>Simon </a:t>
            </a:r>
            <a:r>
              <a:rPr lang="de-DE" dirty="0" err="1"/>
              <a:t>Jarc</a:t>
            </a:r>
            <a:r>
              <a:rPr lang="de" dirty="0"/>
              <a:t>, </a:t>
            </a:r>
            <a:r>
              <a:rPr lang="de-DE" dirty="0"/>
              <a:t>simon.jarc@tum.de</a:t>
            </a:r>
            <a:endParaRPr dirty="0"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t="26600"/>
          <a:stretch/>
        </p:blipFill>
        <p:spPr>
          <a:xfrm>
            <a:off x="505200" y="0"/>
            <a:ext cx="821232" cy="131208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934016" y="965835"/>
            <a:ext cx="1240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B4C"/>
              </a:buClr>
              <a:buSzPts val="600"/>
              <a:buFont typeface="Lato Black"/>
              <a:buNone/>
            </a:pPr>
            <a:r>
              <a:rPr lang="de" sz="600" b="0" i="0" u="none" strike="noStrike" cap="none">
                <a:solidFill>
                  <a:srgbClr val="343B4C"/>
                </a:solidFill>
                <a:latin typeface="Lato Black"/>
                <a:ea typeface="Lato Black"/>
                <a:cs typeface="Lato Black"/>
                <a:sym typeface="Lato Black"/>
              </a:rPr>
              <a:t>Roboy-made Lighthouse Sensor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B4C"/>
              </a:buClr>
              <a:buSzPts val="600"/>
              <a:buFont typeface="Lato"/>
              <a:buNone/>
            </a:pPr>
            <a:r>
              <a:rPr lang="de" sz="600" b="0" i="0" u="none" strike="noStrike" cap="none">
                <a:solidFill>
                  <a:srgbClr val="343B4C"/>
                </a:solidFill>
                <a:latin typeface="Lato"/>
                <a:ea typeface="Lato"/>
                <a:cs typeface="Lato"/>
                <a:sym typeface="Lato"/>
              </a:rPr>
              <a:t>60Hz, 1mm accuracy, </a:t>
            </a:r>
            <a:br>
              <a:rPr lang="de" sz="600" b="0" i="0" u="none" strike="noStrike" cap="none">
                <a:solidFill>
                  <a:srgbClr val="343B4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de" sz="600" b="0" i="0" u="none" strike="noStrike" cap="none">
                <a:solidFill>
                  <a:srgbClr val="343B4C"/>
                </a:solidFill>
                <a:latin typeface="Lato"/>
                <a:ea typeface="Lato"/>
                <a:cs typeface="Lato"/>
                <a:sym typeface="Lato"/>
              </a:rPr>
              <a:t>external object tracking</a:t>
            </a:r>
            <a:endParaRPr sz="600" b="0" i="0" u="none" strike="noStrike" cap="none">
              <a:solidFill>
                <a:srgbClr val="343B4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THEORETICAL BACKGROUND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2274810" y="3693283"/>
            <a:ext cx="4594380" cy="406252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1200" dirty="0"/>
              <a:t>Figure 3: </a:t>
            </a:r>
            <a:r>
              <a:rPr lang="de-DE" sz="1200" dirty="0" err="1"/>
              <a:t>Simplified</a:t>
            </a:r>
            <a:r>
              <a:rPr lang="de-DE" sz="1200" dirty="0"/>
              <a:t> Circuit </a:t>
            </a:r>
            <a:r>
              <a:rPr lang="de-DE" sz="1200" dirty="0" err="1"/>
              <a:t>Schematic</a:t>
            </a:r>
            <a:r>
              <a:rPr lang="de-DE" sz="1200" dirty="0"/>
              <a:t> [Tri16b]</a:t>
            </a:r>
            <a:endParaRPr sz="1200"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latin typeface="Lato Light"/>
                <a:ea typeface="Lato Light"/>
                <a:cs typeface="Lato Light"/>
                <a:sym typeface="Lato Light"/>
              </a:rPr>
              <a:t>Triad</a:t>
            </a: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 Semiconductor TS4231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C1C504B-4ACA-4272-816A-AF003F22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97" y="1311750"/>
            <a:ext cx="43132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1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SYSTEM DESIGN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Google Shape;12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289788"/>
                <a:ext cx="8229600" cy="3304800"/>
              </a:xfrm>
              <a:prstGeom prst="rect">
                <a:avLst/>
              </a:prstGeom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342900" indent="-342900"/>
                <a:r>
                  <a:rPr lang="de-DE" dirty="0"/>
                  <a:t>Uses Linear Feedback Shift Register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20 </a:t>
                </a:r>
                <a:r>
                  <a:rPr lang="de-DE" dirty="0" err="1"/>
                  <a:t>bit</a:t>
                </a:r>
                <a:endParaRPr lang="de-DE" dirty="0"/>
              </a:p>
              <a:p>
                <a:pPr marL="342900" indent="-342900"/>
                <a:r>
                  <a:rPr lang="de-DE" dirty="0"/>
                  <a:t>2 Feedback </a:t>
                </a:r>
                <a:r>
                  <a:rPr lang="de-DE" dirty="0" err="1"/>
                  <a:t>Coefficients</a:t>
                </a:r>
                <a:r>
                  <a:rPr lang="de-DE" dirty="0"/>
                  <a:t> per </a:t>
                </a:r>
                <a:r>
                  <a:rPr lang="de-DE" dirty="0" err="1"/>
                  <a:t>Lighthouse</a:t>
                </a:r>
                <a:r>
                  <a:rPr lang="de-DE" dirty="0"/>
                  <a:t> 2</a:t>
                </a:r>
              </a:p>
              <a:p>
                <a:pPr marL="342900" indent="-342900"/>
                <a:r>
                  <a:rPr lang="de-DE" dirty="0"/>
                  <a:t>Fast </a:t>
                </a:r>
                <a:r>
                  <a:rPr lang="de-DE" dirty="0" err="1"/>
                  <a:t>Bitstream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0.0833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de-DE" dirty="0"/>
              </a:p>
              <a:p>
                <a:pPr marL="342900" indent="-342900"/>
                <a:r>
                  <a:rPr lang="de-DE" dirty="0"/>
                  <a:t>Slow </a:t>
                </a:r>
                <a:r>
                  <a:rPr lang="de-DE" dirty="0" err="1"/>
                  <a:t>Bitstream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Information</a:t>
                </a:r>
                <a:endParaRPr dirty="0"/>
              </a:p>
            </p:txBody>
          </p:sp>
        </mc:Choice>
        <mc:Fallback>
          <p:sp>
            <p:nvSpPr>
              <p:cNvPr id="123" name="Google Shape;12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89788"/>
                <a:ext cx="8229600" cy="3304800"/>
              </a:xfrm>
              <a:prstGeom prst="rect">
                <a:avLst/>
              </a:prstGeom>
              <a:blipFill>
                <a:blip r:embed="rId3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GitHub </a:t>
            </a:r>
            <a:r>
              <a:rPr lang="de-DE" sz="2400" dirty="0" err="1">
                <a:latin typeface="Lato Light"/>
                <a:ea typeface="Lato Light"/>
                <a:cs typeface="Lato Light"/>
                <a:sym typeface="Lato Light"/>
              </a:rPr>
              <a:t>Discussion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3254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SYSTEM DESIGN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indent="-342900"/>
            <a:r>
              <a:rPr lang="de-DE" dirty="0"/>
              <a:t>PIN Diode</a:t>
            </a:r>
          </a:p>
          <a:p>
            <a:pPr marL="342900" indent="-342900"/>
            <a:r>
              <a:rPr lang="de-DE" dirty="0" err="1"/>
              <a:t>Good</a:t>
            </a:r>
            <a:r>
              <a:rPr lang="de-DE" dirty="0"/>
              <a:t> High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342900" indent="-342900"/>
            <a:endParaRPr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latin typeface="Lato Light"/>
                <a:ea typeface="Lato Light"/>
                <a:cs typeface="Lato Light"/>
                <a:sym typeface="Lato Light"/>
              </a:rPr>
              <a:t>Photodiode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907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SYSTEM DESIGN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indent="-342900"/>
            <a:r>
              <a:rPr lang="de-DE" dirty="0"/>
              <a:t>FPGA: Intel Cyclone 10CL016</a:t>
            </a:r>
          </a:p>
          <a:p>
            <a:pPr marL="342900" indent="-342900"/>
            <a:r>
              <a:rPr lang="de-DE" dirty="0"/>
              <a:t>Microchip ATSAMD21</a:t>
            </a:r>
            <a:endParaRPr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Arduino MKR </a:t>
            </a:r>
            <a:r>
              <a:rPr lang="de-DE" sz="2400" dirty="0" err="1">
                <a:latin typeface="Lato Light"/>
                <a:ea typeface="Lato Light"/>
                <a:cs typeface="Lato Light"/>
                <a:sym typeface="Lato Light"/>
              </a:rPr>
              <a:t>Vidor</a:t>
            </a: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 4000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212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IMPLEMENTATION</a:t>
            </a:r>
            <a:endParaRPr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Measurement </a:t>
            </a:r>
            <a:r>
              <a:rPr lang="de-DE" sz="2400" dirty="0" err="1">
                <a:latin typeface="Lato Light"/>
                <a:ea typeface="Lato Light"/>
                <a:cs typeface="Lato Light"/>
                <a:sym typeface="Lato Light"/>
              </a:rPr>
              <a:t>of</a:t>
            </a: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 Laser Signals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" name="Google Shape;123;p24">
            <a:extLst>
              <a:ext uri="{FF2B5EF4-FFF2-40B4-BE49-F238E27FC236}">
                <a16:creationId xmlns:a16="http://schemas.microsoft.com/office/drawing/2014/main" id="{728E1AFA-4E87-4077-B302-DE5C9CB028CE}"/>
              </a:ext>
            </a:extLst>
          </p:cNvPr>
          <p:cNvSpPr txBox="1">
            <a:spLocks/>
          </p:cNvSpPr>
          <p:nvPr/>
        </p:nvSpPr>
        <p:spPr>
          <a:xfrm>
            <a:off x="2795937" y="4596800"/>
            <a:ext cx="3552126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de-DE" sz="1200" dirty="0"/>
              <a:t>Figure 4: Inside </a:t>
            </a:r>
            <a:r>
              <a:rPr lang="de-DE" sz="1200" dirty="0" err="1"/>
              <a:t>Lighthouse</a:t>
            </a:r>
            <a:r>
              <a:rPr lang="de-DE" sz="1200" dirty="0"/>
              <a:t> 2 after </a:t>
            </a:r>
            <a:r>
              <a:rPr lang="de-DE" sz="1200" dirty="0" err="1"/>
              <a:t>Destruction</a:t>
            </a:r>
            <a:r>
              <a:rPr lang="de-DE" sz="1200" dirty="0"/>
              <a:t> [.b]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B59F9A-A818-4A34-9D48-967FE53F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59" y="1356800"/>
            <a:ext cx="487588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IMPLEMENTATION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5274803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indent="-342900"/>
            <a:r>
              <a:rPr lang="de-DE" dirty="0"/>
              <a:t>6 Different </a:t>
            </a:r>
            <a:r>
              <a:rPr lang="de-DE" dirty="0" err="1"/>
              <a:t>Positions</a:t>
            </a:r>
            <a:endParaRPr lang="de-DE" dirty="0"/>
          </a:p>
          <a:p>
            <a:pPr marL="342900" indent="-342900"/>
            <a:r>
              <a:rPr lang="de-DE" dirty="0"/>
              <a:t>Recording DAT-Files on </a:t>
            </a:r>
            <a:r>
              <a:rPr lang="de-DE" dirty="0" err="1"/>
              <a:t>Oscilloscop</a:t>
            </a:r>
            <a:endParaRPr lang="de-DE" dirty="0"/>
          </a:p>
          <a:p>
            <a:pPr marL="342900" indent="-342900"/>
            <a:r>
              <a:rPr lang="de-DE" dirty="0"/>
              <a:t>Evaluation in </a:t>
            </a:r>
            <a:r>
              <a:rPr lang="de-DE" dirty="0" err="1"/>
              <a:t>Matlab</a:t>
            </a:r>
            <a:endParaRPr lang="de-DE" dirty="0"/>
          </a:p>
          <a:p>
            <a:pPr marL="342900" indent="-342900"/>
            <a:endParaRPr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Measurement </a:t>
            </a:r>
            <a:r>
              <a:rPr lang="de-DE" sz="2400" dirty="0" err="1">
                <a:latin typeface="Lato Light"/>
                <a:ea typeface="Lato Light"/>
                <a:cs typeface="Lato Light"/>
                <a:sym typeface="Lato Light"/>
              </a:rPr>
              <a:t>of</a:t>
            </a: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 Laser Signals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EC007D-F190-4E3C-8A59-453D595CB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93286" y="1893290"/>
            <a:ext cx="3240000" cy="1822500"/>
          </a:xfrm>
          <a:prstGeom prst="rect">
            <a:avLst/>
          </a:prstGeom>
        </p:spPr>
      </p:pic>
      <p:sp>
        <p:nvSpPr>
          <p:cNvPr id="7" name="Google Shape;123;p24">
            <a:extLst>
              <a:ext uri="{FF2B5EF4-FFF2-40B4-BE49-F238E27FC236}">
                <a16:creationId xmlns:a16="http://schemas.microsoft.com/office/drawing/2014/main" id="{728E1AFA-4E87-4077-B302-DE5C9CB028CE}"/>
              </a:ext>
            </a:extLst>
          </p:cNvPr>
          <p:cNvSpPr txBox="1">
            <a:spLocks/>
          </p:cNvSpPr>
          <p:nvPr/>
        </p:nvSpPr>
        <p:spPr>
          <a:xfrm>
            <a:off x="6072068" y="4424540"/>
            <a:ext cx="1482435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de-DE" sz="1200" dirty="0"/>
              <a:t>Figure 5: Test Arrangement</a:t>
            </a:r>
          </a:p>
        </p:txBody>
      </p:sp>
    </p:spTree>
    <p:extLst>
      <p:ext uri="{BB962C8B-B14F-4D97-AF65-F5344CB8AC3E}">
        <p14:creationId xmlns:p14="http://schemas.microsoft.com/office/powerpoint/2010/main" val="301780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IMPLEMENTATION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Google Shape;12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289788"/>
                <a:ext cx="3990442" cy="3304800"/>
              </a:xfrm>
              <a:prstGeom prst="rect">
                <a:avLst/>
              </a:prstGeom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lvl="0" indent="0" algn="l" rtl="0">
                  <a:spcBef>
                    <a:spcPts val="5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=0.0833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𝑠𝑒𝑐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1.048.575=87.34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3" name="Google Shape;12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89788"/>
                <a:ext cx="3990442" cy="3304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Real-Time FPGA </a:t>
            </a:r>
            <a:r>
              <a:rPr lang="de-DE" sz="2400" dirty="0" err="1">
                <a:latin typeface="Lato Light"/>
                <a:ea typeface="Lato Light"/>
                <a:cs typeface="Lato Light"/>
                <a:sym typeface="Lato Light"/>
              </a:rPr>
              <a:t>Detection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DC90C8-7BE6-400A-B190-6DB18D608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217" y="1192377"/>
            <a:ext cx="1466470" cy="3240000"/>
          </a:xfrm>
          <a:prstGeom prst="rect">
            <a:avLst/>
          </a:prstGeom>
        </p:spPr>
      </p:pic>
      <p:sp>
        <p:nvSpPr>
          <p:cNvPr id="9" name="Google Shape;123;p24">
            <a:extLst>
              <a:ext uri="{FF2B5EF4-FFF2-40B4-BE49-F238E27FC236}">
                <a16:creationId xmlns:a16="http://schemas.microsoft.com/office/drawing/2014/main" id="{57CA80E6-6C07-494B-AEAB-FA884300BF51}"/>
              </a:ext>
            </a:extLst>
          </p:cNvPr>
          <p:cNvSpPr txBox="1">
            <a:spLocks/>
          </p:cNvSpPr>
          <p:nvPr/>
        </p:nvSpPr>
        <p:spPr>
          <a:xfrm>
            <a:off x="5754845" y="4432377"/>
            <a:ext cx="1931213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1200" dirty="0"/>
              <a:t>Figure 6: </a:t>
            </a:r>
            <a:r>
              <a:rPr lang="de-DE" sz="1200" dirty="0" err="1"/>
              <a:t>Algorithm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Position Determination </a:t>
            </a:r>
          </a:p>
        </p:txBody>
      </p:sp>
    </p:spTree>
    <p:extLst>
      <p:ext uri="{BB962C8B-B14F-4D97-AF65-F5344CB8AC3E}">
        <p14:creationId xmlns:p14="http://schemas.microsoft.com/office/powerpoint/2010/main" val="4070616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RESULTS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2247594" y="4283965"/>
            <a:ext cx="4648810" cy="40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1200" dirty="0"/>
              <a:t>Figure 7: </a:t>
            </a:r>
            <a:r>
              <a:rPr lang="de-DE" sz="1200" dirty="0" err="1"/>
              <a:t>Lighthouse</a:t>
            </a:r>
            <a:r>
              <a:rPr lang="de-DE" sz="1200" dirty="0"/>
              <a:t> 1 in Position 1 – Plot </a:t>
            </a:r>
            <a:r>
              <a:rPr lang="de-DE" sz="1200" dirty="0" err="1"/>
              <a:t>of</a:t>
            </a:r>
            <a:r>
              <a:rPr lang="de-DE" sz="1200" dirty="0"/>
              <a:t> DAT-File in </a:t>
            </a:r>
            <a:r>
              <a:rPr lang="de-DE" sz="1200" dirty="0" err="1"/>
              <a:t>Matlab</a:t>
            </a:r>
            <a:endParaRPr sz="1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D54317-3325-4897-923B-CE41C21B5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24" y="1043965"/>
            <a:ext cx="596315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2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RESULTS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2004364" y="4283965"/>
            <a:ext cx="5135270" cy="406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1200" dirty="0"/>
              <a:t>Figure 8: Evaluation DAT-File </a:t>
            </a:r>
            <a:r>
              <a:rPr lang="de-DE" sz="1200" dirty="0" err="1"/>
              <a:t>from</a:t>
            </a:r>
            <a:r>
              <a:rPr lang="de-DE" sz="1200" dirty="0"/>
              <a:t> GitHub </a:t>
            </a:r>
            <a:r>
              <a:rPr lang="de-DE" sz="1200" dirty="0" err="1"/>
              <a:t>Discussion</a:t>
            </a:r>
            <a:r>
              <a:rPr lang="de-DE" sz="1200" dirty="0"/>
              <a:t> [.b]</a:t>
            </a:r>
            <a:endParaRPr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DF53BE-050C-46E6-B4AD-48095F4C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23" y="1043965"/>
            <a:ext cx="70775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91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DISCUSSION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indent="-342900"/>
            <a:r>
              <a:rPr lang="de-DE" dirty="0" err="1"/>
              <a:t>Adopting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System</a:t>
            </a:r>
          </a:p>
          <a:p>
            <a:pPr marL="342900" indent="-342900"/>
            <a:r>
              <a:rPr lang="de-DE" dirty="0" err="1"/>
              <a:t>Upcoming</a:t>
            </a:r>
            <a:r>
              <a:rPr lang="de-DE" dirty="0"/>
              <a:t> Software Updates </a:t>
            </a:r>
            <a:r>
              <a:rPr lang="de-DE" dirty="0" err="1"/>
              <a:t>causing</a:t>
            </a:r>
            <a:r>
              <a:rPr lang="de-DE" dirty="0"/>
              <a:t> Problems</a:t>
            </a:r>
          </a:p>
          <a:p>
            <a:pPr marL="342900" indent="-3429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07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FINALS SLIDES MUST INCLUDE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457200" y="1289800"/>
            <a:ext cx="8229600" cy="3556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- what you planned </a:t>
            </a:r>
            <a:endParaRPr sz="1400"/>
          </a:p>
          <a:p>
            <a:pPr marL="45720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(basically the vision video but a bit more technically explained)</a:t>
            </a:r>
            <a:endParaRPr sz="1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- what you achieved</a:t>
            </a:r>
            <a:endParaRPr sz="1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- system design/architecture/important design decisions/approach</a:t>
            </a:r>
            <a:endParaRPr sz="1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- implementation details </a:t>
            </a:r>
            <a:endParaRPr sz="1400"/>
          </a:p>
          <a:p>
            <a:pPr marL="9144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(be precise, make it so other techies understand, you have more time than usual, use it here!)</a:t>
            </a:r>
            <a:endParaRPr sz="1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- test results </a:t>
            </a:r>
            <a:endParaRPr sz="1400"/>
          </a:p>
          <a:p>
            <a:pPr marL="9144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(how did you measure? and how well did you do vs. those measurements?)</a:t>
            </a:r>
            <a:endParaRPr sz="1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- learnings (I am a better engineer now, because I've learned: …; Had I known this secret trick, my life would have been so much easier.)</a:t>
            </a:r>
            <a:endParaRPr sz="1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/>
              <a:t>- finals video</a:t>
            </a:r>
            <a:endParaRPr sz="1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SUMMARY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indent="-342900"/>
            <a:r>
              <a:rPr lang="de-DE" dirty="0"/>
              <a:t>Not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Decode</a:t>
            </a:r>
            <a:r>
              <a:rPr lang="de-DE" dirty="0"/>
              <a:t> Laser Signals</a:t>
            </a:r>
          </a:p>
          <a:p>
            <a:pPr marL="342900" indent="-3429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115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BCD4-4791-4590-A153-41BA27FC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F793E3-D1EE-4472-99C2-8100B3A6A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[.]	Coming </a:t>
            </a:r>
            <a:r>
              <a:rPr lang="de-DE" sz="1200" dirty="0" err="1">
                <a:cs typeface="Courier New" panose="02070309020205020404" pitchFamily="49" charset="0"/>
              </a:rPr>
              <a:t>up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with</a:t>
            </a:r>
            <a:r>
              <a:rPr lang="de-DE" sz="1200" dirty="0">
                <a:cs typeface="Courier New" panose="02070309020205020404" pitchFamily="49" charset="0"/>
              </a:rPr>
              <a:t> a </a:t>
            </a:r>
            <a:r>
              <a:rPr lang="de-DE" sz="1200" dirty="0" err="1">
                <a:cs typeface="Courier New" panose="02070309020205020404" pitchFamily="49" charset="0"/>
              </a:rPr>
              <a:t>tracking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algorithm</a:t>
            </a:r>
            <a:r>
              <a:rPr lang="de-DE" sz="1200" dirty="0">
                <a:cs typeface="Courier New" panose="02070309020205020404" pitchFamily="49" charset="0"/>
              </a:rPr>
              <a:t>. URL: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https://github.com/cnlohr/esptracker/issues/4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[.2019]	Base </a:t>
            </a:r>
            <a:r>
              <a:rPr lang="de-DE" sz="1200" dirty="0" err="1">
                <a:cs typeface="Courier New" panose="02070309020205020404" pitchFamily="49" charset="0"/>
              </a:rPr>
              <a:t>station</a:t>
            </a:r>
            <a:r>
              <a:rPr lang="de-DE" sz="1200" dirty="0">
                <a:cs typeface="Courier New" panose="02070309020205020404" pitchFamily="49" charset="0"/>
              </a:rPr>
              <a:t> 2.0 and </a:t>
            </a:r>
            <a:r>
              <a:rPr lang="de-DE" sz="1200" dirty="0" err="1">
                <a:cs typeface="Courier New" panose="02070309020205020404" pitchFamily="49" charset="0"/>
              </a:rPr>
              <a:t>controller</a:t>
            </a:r>
            <a:r>
              <a:rPr lang="de-DE" sz="1200" dirty="0">
                <a:cs typeface="Courier New" panose="02070309020205020404" pitchFamily="49" charset="0"/>
              </a:rPr>
              <a:t> 2.0, </a:t>
            </a:r>
            <a:r>
              <a:rPr lang="de-DE" sz="1200" dirty="0" err="1">
                <a:cs typeface="Courier New" panose="02070309020205020404" pitchFamily="49" charset="0"/>
              </a:rPr>
              <a:t>where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are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they</a:t>
            </a:r>
            <a:r>
              <a:rPr lang="de-DE" sz="1200" dirty="0">
                <a:cs typeface="Courier New" panose="02070309020205020404" pitchFamily="49" charset="0"/>
              </a:rPr>
              <a:t>?, 2019. URL: 	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https://community.viveport.com/t5/General-Vive-Discussion/Base-Station-2-0	-and-Controller-2-0-Where-are-they/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-p/27446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[.b]	</a:t>
            </a:r>
            <a:r>
              <a:rPr lang="de-DE" sz="1200" dirty="0" err="1">
                <a:cs typeface="Courier New" panose="02070309020205020404" pitchFamily="49" charset="0"/>
              </a:rPr>
              <a:t>Let's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try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figuring</a:t>
            </a:r>
            <a:r>
              <a:rPr lang="de-DE" sz="1200" dirty="0">
                <a:cs typeface="Courier New" panose="02070309020205020404" pitchFamily="49" charset="0"/>
              </a:rPr>
              <a:t> out </a:t>
            </a:r>
            <a:r>
              <a:rPr lang="de-DE" sz="1200" dirty="0" err="1">
                <a:cs typeface="Courier New" panose="02070309020205020404" pitchFamily="49" charset="0"/>
              </a:rPr>
              <a:t>the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data</a:t>
            </a:r>
            <a:r>
              <a:rPr lang="de-DE" sz="1200" dirty="0">
                <a:cs typeface="Courier New" panose="02070309020205020404" pitchFamily="49" charset="0"/>
              </a:rPr>
              <a:t> stream. URL: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https://github.com/cnlohr/esptracker/issues/1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[Bos13]	Martin Bossert. </a:t>
            </a:r>
            <a:r>
              <a:rPr lang="de-DE" sz="1200" i="1" dirty="0">
                <a:cs typeface="Courier New" panose="02070309020205020404" pitchFamily="49" charset="0"/>
              </a:rPr>
              <a:t>Kanalcodierung</a:t>
            </a:r>
            <a:r>
              <a:rPr lang="de-DE" sz="1200" dirty="0">
                <a:cs typeface="Courier New" panose="02070309020205020404" pitchFamily="49" charset="0"/>
              </a:rPr>
              <a:t>. De Gruyter, München, 3., überarbeitete </a:t>
            </a:r>
            <a:r>
              <a:rPr lang="de-DE" sz="1200" dirty="0" err="1">
                <a:cs typeface="Courier New" panose="02070309020205020404" pitchFamily="49" charset="0"/>
              </a:rPr>
              <a:t>aufl.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edition</a:t>
            </a:r>
            <a:r>
              <a:rPr lang="de-DE" sz="1200" dirty="0">
                <a:cs typeface="Courier New" panose="02070309020205020404" pitchFamily="49" charset="0"/>
              </a:rPr>
              <a:t>, 2013. URL:	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http://www.degruyter.com/search?f_0=isbnissn&amp;q_0=9783486755169&amp;searchTitles=	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200" dirty="0"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doi:10.1524/9783486755169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[.c]	</a:t>
            </a:r>
            <a:r>
              <a:rPr lang="de-DE" sz="1200" dirty="0" err="1">
                <a:cs typeface="Courier New" panose="02070309020205020404" pitchFamily="49" charset="0"/>
              </a:rPr>
              <a:t>Lighthouse</a:t>
            </a:r>
            <a:r>
              <a:rPr lang="de-DE" sz="1200" dirty="0">
                <a:cs typeface="Courier New" panose="02070309020205020404" pitchFamily="49" charset="0"/>
              </a:rPr>
              <a:t> 2.0 </a:t>
            </a:r>
            <a:r>
              <a:rPr lang="de-DE" sz="1200" dirty="0" err="1">
                <a:cs typeface="Courier New" panose="02070309020205020404" pitchFamily="49" charset="0"/>
              </a:rPr>
              <a:t>command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dump</a:t>
            </a:r>
            <a:r>
              <a:rPr lang="de-DE" sz="1200" dirty="0">
                <a:cs typeface="Courier New" panose="02070309020205020404" pitchFamily="49" charset="0"/>
              </a:rPr>
              <a:t>. URL: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https://github.com/cnlohr/esptracker/issues/3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[Cyp28]	</a:t>
            </a:r>
            <a:r>
              <a:rPr lang="de-DE" sz="1200" dirty="0" err="1">
                <a:cs typeface="Courier New" panose="02070309020205020404" pitchFamily="49" charset="0"/>
              </a:rPr>
              <a:t>Ez-usb</a:t>
            </a:r>
            <a:r>
              <a:rPr lang="de-DE" sz="1200" dirty="0">
                <a:cs typeface="Courier New" panose="02070309020205020404" pitchFamily="49" charset="0"/>
              </a:rPr>
              <a:t> fx3™ </a:t>
            </a:r>
            <a:r>
              <a:rPr lang="de-DE" sz="1200" dirty="0" err="1">
                <a:cs typeface="Courier New" panose="02070309020205020404" pitchFamily="49" charset="0"/>
              </a:rPr>
              <a:t>superspeed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usb</a:t>
            </a:r>
            <a:r>
              <a:rPr lang="de-DE" sz="1200" dirty="0">
                <a:cs typeface="Courier New" panose="02070309020205020404" pitchFamily="49" charset="0"/>
              </a:rPr>
              <a:t> 3.0 </a:t>
            </a:r>
            <a:r>
              <a:rPr lang="de-DE" sz="1200" dirty="0" err="1">
                <a:cs typeface="Courier New" panose="02070309020205020404" pitchFamily="49" charset="0"/>
              </a:rPr>
              <a:t>peripheral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controller</a:t>
            </a:r>
            <a:r>
              <a:rPr lang="de-DE" sz="1200" dirty="0">
                <a:cs typeface="Courier New" panose="02070309020205020404" pitchFamily="49" charset="0"/>
              </a:rPr>
              <a:t>, 2019-04-28. URL: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https://www.cypress.com/products/ez-usb-fx3-superspeed-usb-30-peripheral-	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[.d]	</a:t>
            </a:r>
            <a:r>
              <a:rPr lang="de-DE" sz="1200" dirty="0" err="1">
                <a:cs typeface="Courier New" panose="02070309020205020404" pitchFamily="49" charset="0"/>
              </a:rPr>
              <a:t>Tearing</a:t>
            </a:r>
            <a:r>
              <a:rPr lang="de-DE" sz="1200" dirty="0">
                <a:cs typeface="Courier New" panose="02070309020205020404" pitchFamily="49" charset="0"/>
              </a:rPr>
              <a:t> down a vive </a:t>
            </a:r>
            <a:r>
              <a:rPr lang="de-DE" sz="1200" dirty="0" err="1">
                <a:cs typeface="Courier New" panose="02070309020205020404" pitchFamily="49" charset="0"/>
              </a:rPr>
              <a:t>lighthouse</a:t>
            </a:r>
            <a:r>
              <a:rPr lang="de-DE" sz="1200" dirty="0">
                <a:cs typeface="Courier New" panose="02070309020205020404" pitchFamily="49" charset="0"/>
              </a:rPr>
              <a:t> 2.0. - </a:t>
            </a:r>
            <a:r>
              <a:rPr lang="de-DE" sz="1200" dirty="0" err="1">
                <a:cs typeface="Courier New" panose="02070309020205020404" pitchFamily="49" charset="0"/>
              </a:rPr>
              <a:t>youtube</a:t>
            </a:r>
            <a:r>
              <a:rPr lang="de-DE" sz="1200" dirty="0">
                <a:cs typeface="Courier New" panose="02070309020205020404" pitchFamily="49" charset="0"/>
              </a:rPr>
              <a:t>. URL:		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https://www.youtube.com/watch?v=JP5maGaumYo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[.e]	Arduino </a:t>
            </a:r>
            <a:r>
              <a:rPr lang="de-DE" sz="1200" dirty="0" err="1">
                <a:cs typeface="Courier New" panose="02070309020205020404" pitchFamily="49" charset="0"/>
              </a:rPr>
              <a:t>mkr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vidor</a:t>
            </a:r>
            <a:r>
              <a:rPr lang="de-DE" sz="1200" dirty="0">
                <a:cs typeface="Courier New" panose="02070309020205020404" pitchFamily="49" charset="0"/>
              </a:rPr>
              <a:t> 4000. URL: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https://store.arduino.cc/mkr-vidor-4000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786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BCD4-4791-4590-A153-41BA27FC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F793E3-D1EE-4472-99C2-8100B3A6A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[.f]	</a:t>
            </a:r>
            <a:r>
              <a:rPr lang="de-DE" sz="1200" dirty="0" err="1">
                <a:cs typeface="Courier New" panose="02070309020205020404" pitchFamily="49" charset="0"/>
              </a:rPr>
              <a:t>Dslogic</a:t>
            </a:r>
            <a:r>
              <a:rPr lang="de-DE" sz="1200" dirty="0">
                <a:cs typeface="Courier New" panose="02070309020205020404" pitchFamily="49" charset="0"/>
              </a:rPr>
              <a:t> plus – </a:t>
            </a:r>
            <a:r>
              <a:rPr lang="de-DE" sz="1200" dirty="0" err="1">
                <a:cs typeface="Courier New" panose="02070309020205020404" pitchFamily="49" charset="0"/>
              </a:rPr>
              <a:t>dreamsourcelab</a:t>
            </a:r>
            <a:r>
              <a:rPr lang="de-DE" sz="1200" dirty="0">
                <a:cs typeface="Courier New" panose="02070309020205020404" pitchFamily="49" charset="0"/>
              </a:rPr>
              <a:t>. URL: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https://www.dreamsourcelab.com/product/dslogic	-plus/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[HKSK20]	J. Hagenauer, G. Kramer, G. Söder, and Kötter R. Skriptum zur </a:t>
            </a:r>
            <a:r>
              <a:rPr lang="de-DE" sz="1200" dirty="0" err="1">
                <a:cs typeface="Courier New" panose="02070309020205020404" pitchFamily="49" charset="0"/>
              </a:rPr>
              <a:t>vorlesung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nachrichtentechnik</a:t>
            </a:r>
            <a:r>
              <a:rPr lang="de-DE" sz="1200" dirty="0">
                <a:cs typeface="Courier New" panose="02070309020205020404" pitchFamily="49" charset="0"/>
              </a:rPr>
              <a:t> 1.		2017-04-20.</a:t>
            </a:r>
          </a:p>
          <a:p>
            <a:pPr marL="76200" indent="0">
              <a:buNone/>
            </a:pPr>
            <a:r>
              <a:rPr lang="de-DE" sz="1200" dirty="0">
                <a:cs typeface="Courier New" panose="02070309020205020404" pitchFamily="49" charset="0"/>
              </a:rPr>
              <a:t>[</a:t>
            </a:r>
            <a:r>
              <a:rPr lang="de-DE" sz="1200" dirty="0" err="1">
                <a:cs typeface="Courier New" panose="02070309020205020404" pitchFamily="49" charset="0"/>
              </a:rPr>
              <a:t>Int</a:t>
            </a:r>
            <a:r>
              <a:rPr lang="de-DE" sz="1200" dirty="0">
                <a:cs typeface="Courier New" panose="02070309020205020404" pitchFamily="49" charset="0"/>
              </a:rPr>
              <a:t>]	Intel </a:t>
            </a:r>
            <a:r>
              <a:rPr lang="de-DE" sz="1200" dirty="0" err="1">
                <a:cs typeface="Courier New" panose="02070309020205020404" pitchFamily="49" charset="0"/>
              </a:rPr>
              <a:t>cyclone</a:t>
            </a:r>
            <a:r>
              <a:rPr lang="de-DE" sz="1200" dirty="0">
                <a:cs typeface="Courier New" panose="02070309020205020404" pitchFamily="49" charset="0"/>
              </a:rPr>
              <a:t> 10 </a:t>
            </a:r>
            <a:r>
              <a:rPr lang="de-DE" sz="1200" dirty="0" err="1">
                <a:cs typeface="Courier New" panose="02070309020205020404" pitchFamily="49" charset="0"/>
              </a:rPr>
              <a:t>lp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fpgas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product</a:t>
            </a:r>
            <a:r>
              <a:rPr lang="de-DE" sz="1200" dirty="0">
                <a:cs typeface="Courier New" panose="02070309020205020404" pitchFamily="49" charset="0"/>
              </a:rPr>
              <a:t> </a:t>
            </a:r>
            <a:r>
              <a:rPr lang="de-DE" sz="1200" dirty="0" err="1">
                <a:cs typeface="Courier New" panose="02070309020205020404" pitchFamily="49" charset="0"/>
              </a:rPr>
              <a:t>table</a:t>
            </a:r>
            <a:r>
              <a:rPr lang="de-DE" sz="1200" dirty="0">
                <a:cs typeface="Courier New" panose="02070309020205020404" pitchFamily="49" charset="0"/>
              </a:rPr>
              <a:t>. URL:	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https://www.intel.de/content/dam/www/programmable/us/en/pdfs/literature/pt/cy	clone-10-lp-product-table.pdf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en-US" sz="1200" dirty="0"/>
              <a:t>[Int17]	Intel cyclone 10 </a:t>
            </a:r>
            <a:r>
              <a:rPr lang="en-US" sz="1200" dirty="0" err="1"/>
              <a:t>lp</a:t>
            </a:r>
            <a:r>
              <a:rPr lang="en-US" sz="1200" dirty="0"/>
              <a:t> device overview, 2017. URL: 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//www.intel.de/content/dam/www/programmable/us/en/pdfs/literature/hb/	cyclone-10/c10lp-51001.pdf</a:t>
            </a:r>
            <a:r>
              <a:rPr lang="de-DE" sz="1200" dirty="0">
                <a:cs typeface="Courier New" panose="02070309020205020404" pitchFamily="49" charset="0"/>
              </a:rPr>
              <a:t>.</a:t>
            </a:r>
          </a:p>
          <a:p>
            <a:pPr marL="76200" indent="0">
              <a:buNone/>
            </a:pPr>
            <a:r>
              <a:rPr lang="en-US" sz="1200" dirty="0"/>
              <a:t>[Mic18]	Sam d21 family data sheet, 2018. URL: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http://ww1.microchip.com/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downloads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/en/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DeviceDoc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	SAMD21-Family-DataSheet-DS40001882D.pdf</a:t>
            </a:r>
            <a:r>
              <a:rPr lang="de-DE" sz="1200" dirty="0"/>
              <a:t>.</a:t>
            </a:r>
          </a:p>
          <a:p>
            <a:pPr marL="76200" indent="0">
              <a:buNone/>
            </a:pPr>
            <a:r>
              <a:rPr lang="de-DE" sz="1200" dirty="0"/>
              <a:t>[MTT12]	</a:t>
            </a:r>
            <a:r>
              <a:rPr lang="de-DE" sz="1200" dirty="0" err="1"/>
              <a:t>Shivshankar</a:t>
            </a:r>
            <a:r>
              <a:rPr lang="de-DE" sz="1200" dirty="0"/>
              <a:t> </a:t>
            </a:r>
            <a:r>
              <a:rPr lang="de-DE" sz="1200" dirty="0" err="1"/>
              <a:t>Mishra</a:t>
            </a:r>
            <a:r>
              <a:rPr lang="de-DE" sz="1200" dirty="0"/>
              <a:t>, Ram </a:t>
            </a:r>
            <a:r>
              <a:rPr lang="de-DE" sz="1200" dirty="0" err="1"/>
              <a:t>Racksha</a:t>
            </a:r>
            <a:r>
              <a:rPr lang="de-DE" sz="1200" dirty="0"/>
              <a:t> </a:t>
            </a:r>
            <a:r>
              <a:rPr lang="de-DE" sz="1200" dirty="0" err="1"/>
              <a:t>Tripathi</a:t>
            </a:r>
            <a:r>
              <a:rPr lang="de-DE" sz="1200" dirty="0"/>
              <a:t>, and </a:t>
            </a:r>
            <a:r>
              <a:rPr lang="de-DE" sz="1200" dirty="0" err="1"/>
              <a:t>Devendra</a:t>
            </a:r>
            <a:r>
              <a:rPr lang="de-DE" sz="1200" dirty="0"/>
              <a:t> Kr. </a:t>
            </a:r>
            <a:r>
              <a:rPr lang="de-DE" sz="1200" dirty="0" err="1"/>
              <a:t>Tripathi</a:t>
            </a:r>
            <a:r>
              <a:rPr lang="de-DE" sz="1200" dirty="0"/>
              <a:t>. </a:t>
            </a:r>
            <a:r>
              <a:rPr lang="en-US" sz="1200" dirty="0"/>
              <a:t>Implementation of </a:t>
            </a:r>
            <a:r>
              <a:rPr lang="en-US" sz="1200" dirty="0" err="1"/>
              <a:t>congurable</a:t>
            </a:r>
            <a:r>
              <a:rPr lang="en-US" sz="1200" dirty="0"/>
              <a:t> linear 	feedback shift register in </a:t>
            </a:r>
            <a:r>
              <a:rPr lang="en-US" sz="1200" dirty="0" err="1"/>
              <a:t>vhdl</a:t>
            </a:r>
            <a:r>
              <a:rPr lang="en-US" sz="1200" dirty="0"/>
              <a:t>. In </a:t>
            </a:r>
            <a:r>
              <a:rPr lang="en-US" sz="1200" i="1" dirty="0"/>
              <a:t>2016 International Conference on Emerging Trends in Electrical Electronics 	&amp; Sustainable Energy Systems (ICETEESES), </a:t>
            </a:r>
            <a:r>
              <a:rPr lang="en-US" sz="1200" dirty="0"/>
              <a:t>pages 342-</a:t>
            </a:r>
            <a:r>
              <a:rPr lang="pt-BR" sz="1200" dirty="0"/>
              <a:t>346. IEEE, 2016-03-11 - 2016-03-12.	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doi:10.1109/ICETEESES.2016.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7581406</a:t>
            </a:r>
            <a:r>
              <a:rPr lang="de-DE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7871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BCD4-4791-4590-A153-41BA27FC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F793E3-D1EE-4472-99C2-8100B3A6A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de-DE" sz="1200" dirty="0"/>
              <a:t>[PP16]	Christof Paar and Jan </a:t>
            </a:r>
            <a:r>
              <a:rPr lang="de-DE" sz="1200" dirty="0" err="1"/>
              <a:t>Pelzl</a:t>
            </a:r>
            <a:r>
              <a:rPr lang="de-DE" sz="1200" dirty="0"/>
              <a:t>. </a:t>
            </a:r>
            <a:r>
              <a:rPr lang="de-DE" sz="1200" i="1" dirty="0" err="1"/>
              <a:t>Kryptograe</a:t>
            </a:r>
            <a:r>
              <a:rPr lang="de-DE" sz="1200" i="1" dirty="0"/>
              <a:t> verständlich: Ein Lehrbuch für Studierende und Anwender</a:t>
            </a:r>
            <a:r>
              <a:rPr lang="de-DE" sz="1200" dirty="0"/>
              <a:t>. 	</a:t>
            </a:r>
            <a:r>
              <a:rPr lang="de-DE" sz="1200" dirty="0" err="1"/>
              <a:t>eXamen.press</a:t>
            </a:r>
            <a:r>
              <a:rPr lang="de-DE" sz="1200" dirty="0"/>
              <a:t>. Springer Vieweg, Berlin and Heidelberg, 2016. URL: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http://dx.doi.org/10.1007/	978-3-662-49297-0</a:t>
            </a:r>
            <a:r>
              <a:rPr lang="de-DE" sz="1200" dirty="0"/>
              <a:t>, doi: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10.1007/978-3-662-49297-0</a:t>
            </a:r>
            <a:r>
              <a:rPr lang="de-DE" sz="1200" dirty="0"/>
              <a:t>.</a:t>
            </a:r>
          </a:p>
          <a:p>
            <a:pPr marL="76200" indent="0">
              <a:buNone/>
            </a:pPr>
            <a:r>
              <a:rPr lang="en-US" sz="1200" dirty="0"/>
              <a:t>[Sei]	John Seibel. How to </a:t>
            </a:r>
            <a:r>
              <a:rPr lang="en-US" sz="1200" dirty="0" err="1"/>
              <a:t>congure</a:t>
            </a:r>
            <a:r>
              <a:rPr lang="en-US" sz="1200" dirty="0"/>
              <a:t> the ts4231 with </a:t>
            </a:r>
            <a:r>
              <a:rPr lang="it-IT" sz="1200" dirty="0" err="1"/>
              <a:t>arduino</a:t>
            </a:r>
            <a:r>
              <a:rPr lang="it-IT" sz="1200" dirty="0"/>
              <a:t>. URL: </a:t>
            </a:r>
            <a:r>
              <a:rPr 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http://help.triadsemi.com/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ts4231-	light-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-digital-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-output/how-to-configure-the-ts4231-with-arduino</a:t>
            </a:r>
            <a:r>
              <a:rPr lang="de-DE" sz="1200" dirty="0"/>
              <a:t>.</a:t>
            </a:r>
          </a:p>
          <a:p>
            <a:pPr marL="76200" indent="0">
              <a:buNone/>
            </a:pPr>
            <a:r>
              <a:rPr lang="en-US" sz="1200" dirty="0"/>
              <a:t>[Tri16a]	Ts4231 design guidelines, 2016. URL: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https://www.triadsemi.com/wp-	content/uploads/2017/06/TS4231-Design-Guidelines.pdf</a:t>
            </a:r>
            <a:r>
              <a:rPr lang="en-US" sz="1200" dirty="0"/>
              <a:t>.</a:t>
            </a:r>
          </a:p>
          <a:p>
            <a:pPr marL="76200" indent="0">
              <a:buNone/>
            </a:pPr>
            <a:r>
              <a:rPr lang="en-US" sz="1200" dirty="0"/>
              <a:t>[Tri16b]	Ts4231 light to digital converter product datasheet, 2016. URL: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https://www.triadsemi.com/wp-	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/uploads/2017/06/TS4231-Datasheet.pdf</a:t>
            </a:r>
            <a:r>
              <a:rPr lang="de-DE" sz="1200" dirty="0"/>
              <a:t>.</a:t>
            </a:r>
          </a:p>
          <a:p>
            <a:pPr marL="76200" indent="0">
              <a:buNone/>
            </a:pPr>
            <a:r>
              <a:rPr lang="de-DE" sz="1200" dirty="0"/>
              <a:t>[TSG16]	Ulrich Tietze, Christoph Schenk, and Eberhard Gamm. </a:t>
            </a:r>
            <a:r>
              <a:rPr lang="de-DE" sz="1200" i="1" dirty="0"/>
              <a:t>Halbleiter-Schaltungstechnik</a:t>
            </a:r>
            <a:r>
              <a:rPr lang="de-DE" sz="1200" dirty="0"/>
              <a:t>. Springer Vieweg, Berlin 	and Heidelberg, 15.,überarbeitete und erweiterte </a:t>
            </a:r>
            <a:r>
              <a:rPr lang="de-DE" sz="1200" dirty="0" err="1"/>
              <a:t>auflage</a:t>
            </a:r>
            <a:r>
              <a:rPr lang="de-DE" sz="1200" dirty="0"/>
              <a:t> </a:t>
            </a:r>
            <a:r>
              <a:rPr lang="de-DE" sz="1200" dirty="0" err="1"/>
              <a:t>edition</a:t>
            </a:r>
            <a:r>
              <a:rPr lang="de-DE" sz="1200" dirty="0"/>
              <a:t>, 2016.</a:t>
            </a:r>
          </a:p>
          <a:p>
            <a:pPr marL="76200" indent="0">
              <a:buNone/>
            </a:pPr>
            <a:r>
              <a:rPr lang="en-US" sz="1200" dirty="0"/>
              <a:t>[Vis17]	Bpw34, bpw34s, 2017. URL: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https://www.vishay.com/docs/81521/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bpw34.pdf</a:t>
            </a:r>
            <a:r>
              <a:rPr lang="de-DE" sz="1200" dirty="0"/>
              <a:t>.</a:t>
            </a:r>
          </a:p>
          <a:p>
            <a:pPr marL="76200" indent="0">
              <a:buNone/>
            </a:pPr>
            <a:r>
              <a:rPr lang="en-US" sz="1200" dirty="0"/>
              <a:t>[Wak06]	John F. </a:t>
            </a:r>
            <a:r>
              <a:rPr lang="en-US" sz="1200" dirty="0" err="1"/>
              <a:t>Wakerly</a:t>
            </a:r>
            <a:r>
              <a:rPr lang="en-US" sz="1200" dirty="0"/>
              <a:t>. </a:t>
            </a:r>
            <a:r>
              <a:rPr lang="en-US" sz="1200" i="1" dirty="0"/>
              <a:t>Digital design: Principles and practices</a:t>
            </a:r>
            <a:r>
              <a:rPr lang="en-US" sz="1200" dirty="0"/>
              <a:t>. Pearson Prentice </a:t>
            </a:r>
            <a:r>
              <a:rPr lang="de-DE" sz="1200" dirty="0"/>
              <a:t>Hall, Upper </a:t>
            </a:r>
            <a:r>
              <a:rPr lang="de-DE" sz="1200" dirty="0" err="1"/>
              <a:t>Saddle</a:t>
            </a:r>
            <a:r>
              <a:rPr lang="de-DE" sz="1200" dirty="0"/>
              <a:t> River, NJ, 4. </a:t>
            </a:r>
            <a:r>
              <a:rPr lang="de-DE" sz="1200" dirty="0" err="1"/>
              <a:t>ed</a:t>
            </a:r>
            <a:r>
              <a:rPr lang="de-DE" sz="1200" dirty="0"/>
              <a:t>. 	</a:t>
            </a:r>
            <a:r>
              <a:rPr lang="de-DE" sz="1200" dirty="0" err="1"/>
              <a:t>edition</a:t>
            </a:r>
            <a:r>
              <a:rPr lang="de-DE" sz="1200" dirty="0"/>
              <a:t>, 2006.</a:t>
            </a:r>
            <a:endParaRPr lang="de-DE" sz="12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04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GENERAL RULES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de" sz="1800" b="1">
                <a:latin typeface="Lato"/>
                <a:ea typeface="Lato"/>
                <a:cs typeface="Lato"/>
                <a:sym typeface="Lato"/>
              </a:rPr>
              <a:t>Fonts</a:t>
            </a:r>
            <a:r>
              <a:rPr lang="de" sz="1800"/>
              <a:t>: </a:t>
            </a:r>
            <a:r>
              <a:rPr lang="de" sz="1800">
                <a:latin typeface="Lato"/>
                <a:ea typeface="Lato"/>
                <a:cs typeface="Lato"/>
                <a:sym typeface="Lato"/>
              </a:rPr>
              <a:t>Lato </a:t>
            </a:r>
            <a:r>
              <a:rPr lang="de" sz="1800"/>
              <a:t>/ Lato Light / </a:t>
            </a:r>
            <a:r>
              <a:rPr lang="de" sz="1800">
                <a:latin typeface="Lato Black"/>
                <a:ea typeface="Lato Black"/>
                <a:cs typeface="Lato Black"/>
                <a:sym typeface="Lato Black"/>
              </a:rPr>
              <a:t>Lato black</a:t>
            </a:r>
            <a:br>
              <a:rPr lang="de" sz="1800">
                <a:latin typeface="Lato Black"/>
                <a:ea typeface="Lato Black"/>
                <a:cs typeface="Lato Black"/>
                <a:sym typeface="Lato Black"/>
              </a:rPr>
            </a:br>
            <a:endParaRPr sz="1800"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" sz="1800" b="1">
                <a:latin typeface="Lato"/>
                <a:ea typeface="Lato"/>
                <a:cs typeface="Lato"/>
                <a:sym typeface="Lato"/>
              </a:rPr>
              <a:t>Headlines</a:t>
            </a:r>
            <a:r>
              <a:rPr lang="de" sz="1800"/>
              <a:t>: The headline style is always in capital letters (Lato Black). </a:t>
            </a:r>
            <a:br>
              <a:rPr lang="de" sz="1800"/>
            </a:br>
            <a:r>
              <a:rPr lang="de" sz="1800"/>
              <a:t>The subtitle is in small letters (Lato Light) and shifted. It gives a short introduction to the topic (sometimes in a funny way). </a:t>
            </a:r>
            <a:br>
              <a:rPr lang="de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" sz="1800"/>
              <a:t>Do </a:t>
            </a:r>
            <a:r>
              <a:rPr lang="de" sz="1800" b="1">
                <a:latin typeface="Lato"/>
                <a:ea typeface="Lato"/>
                <a:cs typeface="Lato"/>
                <a:sym typeface="Lato"/>
              </a:rPr>
              <a:t>not put too much text &amp; bullet points on your slides</a:t>
            </a:r>
            <a:r>
              <a:rPr lang="de" sz="1800"/>
              <a:t>. This might distract people's attention and they won‘t listen on what you are saying. </a:t>
            </a:r>
            <a:br>
              <a:rPr lang="de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" sz="1800" u="sng"/>
              <a:t>Ideally</a:t>
            </a:r>
            <a:r>
              <a:rPr lang="de" sz="1800"/>
              <a:t>: Have just </a:t>
            </a:r>
            <a:r>
              <a:rPr lang="de" sz="1800" b="1">
                <a:latin typeface="Lato"/>
                <a:ea typeface="Lato"/>
                <a:cs typeface="Lato"/>
                <a:sym typeface="Lato"/>
              </a:rPr>
              <a:t>one message</a:t>
            </a:r>
            <a:r>
              <a:rPr lang="de" sz="1800"/>
              <a:t> per slide, make it a sentence that is </a:t>
            </a:r>
            <a:r>
              <a:rPr lang="de" sz="1800" b="1">
                <a:latin typeface="Lato"/>
                <a:ea typeface="Lato"/>
                <a:cs typeface="Lato"/>
                <a:sym typeface="Lato"/>
              </a:rPr>
              <a:t>short &amp; concise</a:t>
            </a:r>
            <a:r>
              <a:rPr lang="de" sz="1800"/>
              <a:t>! </a:t>
            </a:r>
            <a:endParaRPr sz="1800"/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for a uniformly presentation appearance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DON’TS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/>
              <a:t>The subtitle </a:t>
            </a:r>
            <a:r>
              <a:rPr lang="de" b="1">
                <a:latin typeface="Lato"/>
                <a:ea typeface="Lato"/>
                <a:cs typeface="Lato"/>
                <a:sym typeface="Lato"/>
              </a:rPr>
              <a:t>goes partially below</a:t>
            </a:r>
            <a:r>
              <a:rPr lang="de"/>
              <a:t> the title and ends on the right outside of the title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994175" y="499400"/>
            <a:ext cx="62328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i am a witty subtitle, put me at the right place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4" y="2234199"/>
            <a:ext cx="2280453" cy="13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800" y="2243775"/>
            <a:ext cx="2322971" cy="13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575" y="3634301"/>
            <a:ext cx="2319898" cy="13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2650" y="2261251"/>
            <a:ext cx="2280447" cy="12826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/>
          <p:nvPr/>
        </p:nvSpPr>
        <p:spPr>
          <a:xfrm>
            <a:off x="2292725" y="3193375"/>
            <a:ext cx="1046400" cy="623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NO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7030575" y="1927375"/>
            <a:ext cx="1046400" cy="623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4255425" y="3634292"/>
            <a:ext cx="4583700" cy="1112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The subtitle </a:t>
            </a:r>
            <a:r>
              <a:rPr lang="de">
                <a:latin typeface="Lato Black"/>
                <a:ea typeface="Lato Black"/>
                <a:cs typeface="Lato Black"/>
                <a:sym typeface="Lato Black"/>
              </a:rPr>
              <a:t>is all lower-case</a:t>
            </a:r>
            <a:r>
              <a:rPr lang="de"/>
              <a:t>,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including </a:t>
            </a:r>
            <a:r>
              <a:rPr lang="de">
                <a:latin typeface="Lato Black"/>
                <a:ea typeface="Lato Black"/>
                <a:cs typeface="Lato Black"/>
                <a:sym typeface="Lato Black"/>
              </a:rPr>
              <a:t>the first letter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DONT’S - TITLE</a:t>
            </a: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994175" y="499400"/>
            <a:ext cx="69132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i am a witty subtitle, but don’t matter in this slide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494051" y="159131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 am a Title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1031025" y="1904150"/>
            <a:ext cx="69132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i am a witty subtitle, but don’t matter in this slide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535076" y="2941190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 AM A TITLE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1072050" y="3254025"/>
            <a:ext cx="69132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i am a witty subtitle, but don’t matter in this slide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2727725" y="1708475"/>
            <a:ext cx="1046400" cy="623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NO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3239875" y="3058350"/>
            <a:ext cx="1046400" cy="623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TEXT ON A SLIDE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de" sz="1800"/>
              <a:t>I am some generic text in Lato light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" sz="1800"/>
              <a:t>I am a </a:t>
            </a:r>
            <a:r>
              <a:rPr lang="de" sz="1800">
                <a:latin typeface="Lato Black"/>
                <a:ea typeface="Lato Black"/>
                <a:cs typeface="Lato Black"/>
                <a:sym typeface="Lato Black"/>
              </a:rPr>
              <a:t>important </a:t>
            </a:r>
            <a:r>
              <a:rPr lang="de" sz="1800"/>
              <a:t>and have to be </a:t>
            </a:r>
            <a:r>
              <a:rPr lang="de" sz="1800">
                <a:latin typeface="Lato Black"/>
                <a:ea typeface="Lato Black"/>
                <a:cs typeface="Lato Black"/>
                <a:sym typeface="Lato Black"/>
              </a:rPr>
              <a:t>highlighted in Lato Black</a:t>
            </a:r>
            <a:endParaRPr sz="1800"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" sz="1800"/>
              <a:t>List items have a dot in front!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" sz="1800"/>
              <a:t>I am Roboy Blue</a:t>
            </a: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" sz="1800">
                <a:latin typeface="Lato Black"/>
                <a:ea typeface="Lato Black"/>
                <a:cs typeface="Lato Black"/>
                <a:sym typeface="Lato Black"/>
              </a:rPr>
              <a:t>I am some text that is not highlighted and still Lato Black</a:t>
            </a:r>
            <a:endParaRPr sz="1800"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Font typeface="Lato Black"/>
              <a:buChar char="-"/>
            </a:pPr>
            <a:r>
              <a:rPr lang="de" sz="1800">
                <a:latin typeface="Lato Black"/>
                <a:ea typeface="Lato Black"/>
                <a:cs typeface="Lato Black"/>
                <a:sym typeface="Lato Black"/>
              </a:rPr>
              <a:t>I am a list item with a dash in front</a:t>
            </a:r>
            <a:endParaRPr sz="18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 am black text!</a:t>
            </a:r>
            <a:endParaRPr sz="180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2141525" y="499400"/>
            <a:ext cx="57660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how to put it the right way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6954125" y="1595750"/>
            <a:ext cx="1046400" cy="623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YES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6954125" y="3172150"/>
            <a:ext cx="1046400" cy="623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NO</a:t>
            </a:r>
            <a:endParaRPr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STRUCTURE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" sz="1800"/>
              <a:t>If you want to show that there are multiple things (e.g. robotics, computer science,…) display them as keywords and put an icon, like in the example below:</a:t>
            </a:r>
            <a:br>
              <a:rPr lang="de" sz="1800"/>
            </a:br>
            <a:br>
              <a:rPr lang="de" sz="1800"/>
            </a:br>
            <a:br>
              <a:rPr lang="de" sz="1800"/>
            </a:br>
            <a:endParaRPr sz="1800"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for a good visual cue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663" y="2443325"/>
            <a:ext cx="7196676" cy="12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GET ATTENTION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213507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by showing videos, gif’s &amp; pictures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500" y="1288800"/>
            <a:ext cx="5704501" cy="32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457200" y="1288800"/>
            <a:ext cx="2847900" cy="2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•</a:t>
            </a:r>
            <a:r>
              <a:rPr lang="de" sz="1800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rPr>
              <a:t>Use the guides as orientation for placing your pictures / videos.</a:t>
            </a:r>
            <a:br>
              <a:rPr lang="de" sz="1800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endParaRPr sz="1800">
              <a:solidFill>
                <a:srgbClr val="343B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•</a:t>
            </a:r>
            <a:r>
              <a:rPr lang="de" sz="1800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rPr>
              <a:t>In the following slides you find examples for aligning your pictures.</a:t>
            </a:r>
            <a:endParaRPr sz="1800">
              <a:solidFill>
                <a:srgbClr val="343B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Time limit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 mins - Teams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 mins - Theses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"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the template Slides at the end to put graphics etc.</a:t>
            </a:r>
            <a:endParaRPr sz="1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" sz="1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General tips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25400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•"/>
            </a:pPr>
            <a:r>
              <a:rPr lang="de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Try not to have a boring presentation ☺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•"/>
            </a:pPr>
            <a:r>
              <a:rPr lang="de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Make sure you include your final video somewhere. 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•"/>
            </a:pPr>
            <a:r>
              <a:rPr lang="de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Fonts size not smaller than 18 (if its smaller you have too much infos on the slide)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15900" lvl="0" indent="-21590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54000" lvl="0" indent="-25400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54000" lvl="0" indent="-25400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400" i="0" u="none" strike="noStrike" cap="none">
              <a:solidFill>
                <a:srgbClr val="343B4C"/>
              </a:solidFill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457201" y="18656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300">
                <a:solidFill>
                  <a:srgbClr val="343B4C"/>
                </a:solidFill>
                <a:latin typeface="Lato Black"/>
                <a:ea typeface="Lato Black"/>
                <a:cs typeface="Lato Black"/>
                <a:sym typeface="Lato Black"/>
              </a:rPr>
              <a:t>GENERAL HOW-TO</a:t>
            </a:r>
            <a:endParaRPr sz="3300">
              <a:solidFill>
                <a:srgbClr val="343B4C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2596325" y="499400"/>
            <a:ext cx="5412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rPr>
              <a:t>most importantly: make it awesome</a:t>
            </a:r>
            <a:endParaRPr sz="2400">
              <a:solidFill>
                <a:srgbClr val="343B4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1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1925250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where to place your pictures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341" y="1288800"/>
            <a:ext cx="4773320" cy="3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 rot="2012170">
            <a:off x="6590873" y="405765"/>
            <a:ext cx="2787878" cy="8762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rPr>
              <a:t>If you have just one picture like in this example, put it in the center of the lower part.</a:t>
            </a:r>
            <a:endParaRPr>
              <a:solidFill>
                <a:srgbClr val="343B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43B4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2</a:t>
            </a: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1925250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where to place your pictures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" y="1288800"/>
            <a:ext cx="9145185" cy="3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 rot="1800340">
            <a:off x="6611072" y="447454"/>
            <a:ext cx="2787722" cy="599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rPr>
              <a:t>Use the existing picture for the alignment of your pictures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2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1925250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where to place your pictures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b="1048"/>
          <a:stretch/>
        </p:blipFill>
        <p:spPr>
          <a:xfrm>
            <a:off x="0" y="1288800"/>
            <a:ext cx="5715026" cy="3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19" y="0"/>
            <a:ext cx="3428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 rot="1562139">
            <a:off x="6449357" y="396742"/>
            <a:ext cx="2787914" cy="6000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rgbClr val="343B4C"/>
                </a:solidFill>
                <a:latin typeface="Lato Light"/>
                <a:ea typeface="Lato Light"/>
                <a:cs typeface="Lato Light"/>
                <a:sym typeface="Lato Light"/>
              </a:rPr>
              <a:t>Use the existing picture for the alignment of your pictures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43B4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229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EXAMPLE 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1925250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where to place your pictures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 rot="1222279">
            <a:off x="6679978" y="279412"/>
            <a:ext cx="2787970" cy="14182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 Light"/>
                <a:ea typeface="Lato Light"/>
                <a:cs typeface="Lato Light"/>
                <a:sym typeface="Lato Light"/>
              </a:rPr>
              <a:t>Placing your picture all over the slide is also an option. Please make sure that the </a:t>
            </a:r>
            <a:r>
              <a:rPr lang="de" b="1">
                <a:latin typeface="Lato"/>
                <a:ea typeface="Lato"/>
                <a:cs typeface="Lato"/>
                <a:sym typeface="Lato"/>
              </a:rPr>
              <a:t>font is still good readable</a:t>
            </a:r>
            <a:r>
              <a:rPr lang="de">
                <a:latin typeface="Lato Light"/>
                <a:ea typeface="Lato Light"/>
                <a:cs typeface="Lato Light"/>
                <a:sym typeface="Lato Light"/>
              </a:rPr>
              <a:t>. Do not put a white font over a bright background!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THAT’S IT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1620450" y="499400"/>
            <a:ext cx="72189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Lato Light"/>
                <a:ea typeface="Lato Light"/>
                <a:cs typeface="Lato Light"/>
                <a:sym typeface="Lato Light"/>
              </a:rPr>
              <a:t>wish you all the best for your final presentations :)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l="4625" b="2400"/>
          <a:stretch/>
        </p:blipFill>
        <p:spPr>
          <a:xfrm>
            <a:off x="0" y="1288800"/>
            <a:ext cx="9143999" cy="3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457200" y="3561000"/>
            <a:ext cx="48903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Find previous presentations:</a:t>
            </a:r>
            <a:br>
              <a:rPr lang="de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de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https://roboy.org/projects/</a:t>
            </a:r>
            <a:br>
              <a:rPr lang="de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24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WE WANT</a:t>
            </a: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"/>
              <a:t>KEEP EMPTY - WE WILL SHOW YOUR VISION VIDEO HERE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MOTIVATION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indent="-342900"/>
            <a:r>
              <a:rPr lang="de-DE" dirty="0" err="1"/>
              <a:t>Record</a:t>
            </a:r>
            <a:r>
              <a:rPr lang="de-DE" dirty="0"/>
              <a:t> Human </a:t>
            </a:r>
            <a:r>
              <a:rPr lang="de-DE" dirty="0" err="1"/>
              <a:t>Movements</a:t>
            </a:r>
            <a:endParaRPr lang="de-DE" dirty="0"/>
          </a:p>
          <a:p>
            <a:pPr marL="342900" indent="-342900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SteamVR</a:t>
            </a:r>
            <a:r>
              <a:rPr lang="de-DE" dirty="0"/>
              <a:t> Tracking 2.0 (</a:t>
            </a:r>
            <a:r>
              <a:rPr lang="de-DE" dirty="0" err="1"/>
              <a:t>Lighthouse</a:t>
            </a:r>
            <a:r>
              <a:rPr lang="de-DE" dirty="0"/>
              <a:t> 2)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THEORETICAL BACKGROUND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2175696" y="3831750"/>
            <a:ext cx="4792607" cy="43183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1200" dirty="0"/>
              <a:t>Figure 1: </a:t>
            </a:r>
            <a:r>
              <a:rPr lang="de-DE" sz="1200" dirty="0" err="1"/>
              <a:t>Schematic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Linear Feedback Shift Register [PP16]</a:t>
            </a:r>
            <a:endParaRPr sz="1200"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Linear Feedback Shift Register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C707C0-3639-44DE-B506-B2D10CF3B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28" y="1311750"/>
            <a:ext cx="654394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THEORETICAL BACKGROUND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Google Shape;12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289788"/>
                <a:ext cx="8229600" cy="3304800"/>
              </a:xfrm>
              <a:prstGeom prst="rect">
                <a:avLst/>
              </a:prstGeom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lvl="0" indent="0" algn="l" rtl="0">
                  <a:spcBef>
                    <a:spcPts val="5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lvl="0" indent="0" algn="l" rtl="0">
                  <a:spcBef>
                    <a:spcPts val="500"/>
                  </a:spcBef>
                  <a:spcAft>
                    <a:spcPts val="0"/>
                  </a:spcAft>
                  <a:buNone/>
                </a:pPr>
                <a:endParaRPr lang="de-DE" dirty="0"/>
              </a:p>
              <a:p>
                <a:pPr marL="0" lvl="0" indent="0" algn="l" rtl="0">
                  <a:spcBef>
                    <a:spcPts val="5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3" name="Google Shape;12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89788"/>
                <a:ext cx="8229600" cy="3304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Linear Feedback Shift Register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184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THEORETICAL BACKGROUND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1923117" y="3831750"/>
            <a:ext cx="5297765" cy="47659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indent="0" algn="ctr">
              <a:buNone/>
            </a:pPr>
            <a:r>
              <a:rPr lang="de-DE" sz="1200" dirty="0"/>
              <a:t>Figure 2: Communication Link [HKSK20]</a:t>
            </a:r>
            <a:endParaRPr sz="1200"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latin typeface="Lato Light"/>
                <a:ea typeface="Lato Light"/>
                <a:cs typeface="Lato Light"/>
                <a:sym typeface="Lato Light"/>
              </a:rPr>
              <a:t>Telecommunication</a:t>
            </a: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 Channel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5EA60F-D5A8-4991-BF10-7975FED8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35" y="1311750"/>
            <a:ext cx="503493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1" y="186565"/>
            <a:ext cx="82296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THEORETICAL BACKGROUND</a:t>
            </a:r>
            <a:endParaRPr dirty="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57200" y="1289788"/>
            <a:ext cx="8229600" cy="330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indent="-342900"/>
            <a:r>
              <a:rPr lang="de-DE" dirty="0" err="1"/>
              <a:t>Cryptography</a:t>
            </a:r>
            <a:r>
              <a:rPr lang="de-DE" dirty="0"/>
              <a:t>: Message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Encrypted</a:t>
            </a:r>
            <a:endParaRPr lang="de-DE" dirty="0"/>
          </a:p>
          <a:p>
            <a:pPr marL="342900" indent="-342900"/>
            <a:r>
              <a:rPr lang="de-DE" dirty="0"/>
              <a:t>Source Coding: Message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Comprossed</a:t>
            </a:r>
            <a:endParaRPr lang="de-DE" dirty="0"/>
          </a:p>
          <a:p>
            <a:pPr marL="342900" indent="-342900"/>
            <a:r>
              <a:rPr lang="de-DE" dirty="0"/>
              <a:t>Channel Coding: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Tolerance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Errors</a:t>
            </a:r>
            <a:endParaRPr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2596325" y="499400"/>
            <a:ext cx="5412300" cy="857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latin typeface="Lato Light"/>
                <a:ea typeface="Lato Light"/>
                <a:cs typeface="Lato Light"/>
                <a:sym typeface="Lato Light"/>
              </a:rPr>
              <a:t>Telecommunication</a:t>
            </a:r>
            <a:r>
              <a:rPr lang="de-DE" sz="2400" dirty="0">
                <a:latin typeface="Lato Light"/>
                <a:ea typeface="Lato Light"/>
                <a:cs typeface="Lato Light"/>
                <a:sym typeface="Lato Light"/>
              </a:rPr>
              <a:t> Channel</a:t>
            </a:r>
            <a:endParaRPr sz="2400" dirty="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36320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boyTemplate">
  <a:themeElements>
    <a:clrScheme name="Benutzerdefiniert 2">
      <a:dk1>
        <a:srgbClr val="000000"/>
      </a:dk1>
      <a:lt1>
        <a:srgbClr val="FFFFFF"/>
      </a:lt1>
      <a:dk2>
        <a:srgbClr val="1782BF"/>
      </a:dk2>
      <a:lt2>
        <a:srgbClr val="62BCE9"/>
      </a:lt2>
      <a:accent1>
        <a:srgbClr val="AB090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839</Words>
  <Application>Microsoft Office PowerPoint</Application>
  <PresentationFormat>Bildschirmpräsentation (16:9)</PresentationFormat>
  <Paragraphs>174</Paragraphs>
  <Slides>34</Slides>
  <Notes>31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 Math</vt:lpstr>
      <vt:lpstr>Courier New</vt:lpstr>
      <vt:lpstr>Lato</vt:lpstr>
      <vt:lpstr>Lato Black</vt:lpstr>
      <vt:lpstr>Lato Light</vt:lpstr>
      <vt:lpstr>Simple Light</vt:lpstr>
      <vt:lpstr>RoboyTemplate</vt:lpstr>
      <vt:lpstr>MODULAR FULL-BODY TRACKING SUITE</vt:lpstr>
      <vt:lpstr>FINALS SLIDES MUST INCLUDE</vt:lpstr>
      <vt:lpstr>PowerPoint-Präsentation</vt:lpstr>
      <vt:lpstr>WHAT WE WANT</vt:lpstr>
      <vt:lpstr>MOTIVATION</vt:lpstr>
      <vt:lpstr>THEORETICAL BACKGROUND</vt:lpstr>
      <vt:lpstr>THEORETICAL BACKGROUND</vt:lpstr>
      <vt:lpstr>THEORETICAL BACKGROUND</vt:lpstr>
      <vt:lpstr>THEORETICAL BACKGROUND</vt:lpstr>
      <vt:lpstr>THEORETICAL BACKGROUND</vt:lpstr>
      <vt:lpstr>SYSTEM DESIGN</vt:lpstr>
      <vt:lpstr>SYSTEM DESIGN</vt:lpstr>
      <vt:lpstr>SYSTEM DESIGN</vt:lpstr>
      <vt:lpstr>IMPLEMENTATION</vt:lpstr>
      <vt:lpstr>IMPLEMENTATION</vt:lpstr>
      <vt:lpstr>IMPLEMENTATION</vt:lpstr>
      <vt:lpstr>RESULTS</vt:lpstr>
      <vt:lpstr>RESULTS</vt:lpstr>
      <vt:lpstr>DISCUSSION</vt:lpstr>
      <vt:lpstr>SUMMARY</vt:lpstr>
      <vt:lpstr>BIBLIOGRAPHY</vt:lpstr>
      <vt:lpstr>BIBLIOGRAPHY</vt:lpstr>
      <vt:lpstr>BIBLIOGRAPHY</vt:lpstr>
      <vt:lpstr>GENERAL RULES</vt:lpstr>
      <vt:lpstr>DON’TS</vt:lpstr>
      <vt:lpstr>DONT’S - TITLE</vt:lpstr>
      <vt:lpstr>TEXT ON A SLIDE</vt:lpstr>
      <vt:lpstr>SLIDE STRUCTURE</vt:lpstr>
      <vt:lpstr>GET ATTENTION</vt:lpstr>
      <vt:lpstr>EXAMPLE 1</vt:lpstr>
      <vt:lpstr>EXAMPLE 2</vt:lpstr>
      <vt:lpstr>EXAMPLE 2</vt:lpstr>
      <vt:lpstr>EXAMPLE 3</vt:lpstr>
      <vt:lpstr>THAT’S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TEAMNAME</dc:title>
  <dc:creator>ga45bub</dc:creator>
  <cp:lastModifiedBy>ga45bub</cp:lastModifiedBy>
  <cp:revision>34</cp:revision>
  <dcterms:modified xsi:type="dcterms:W3CDTF">2019-05-02T19:06:37Z</dcterms:modified>
</cp:coreProperties>
</file>